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827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0082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3789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783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55637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36521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38850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04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1253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921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4547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151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4597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1818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048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361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F62CD-C2F3-46A7-B53E-585DD361D476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3FE01CD-D761-4B48-9CDD-B04D02E009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66114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DEFA5-164F-DD66-A1E7-2824EA19DF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Customer Churn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8F09B8-E745-0CC4-0B14-75003B3CDA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Prepared By: Dharma Bagadia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1D389B3-6F43-CB01-D07E-D25591AF04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32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03"/>
    </mc:Choice>
    <mc:Fallback>
      <p:transition spd="slow" advTm="25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D265B-2500-4C39-1FDB-25CFB6414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4380"/>
          </a:xfrm>
        </p:spPr>
        <p:txBody>
          <a:bodyPr/>
          <a:lstStyle/>
          <a:p>
            <a:r>
              <a:rPr lang="en-IN" dirty="0"/>
              <a:t>Model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67947-7AA9-9FE4-68DB-C51429671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53541"/>
            <a:ext cx="8596668" cy="4387822"/>
          </a:xfrm>
        </p:spPr>
        <p:txBody>
          <a:bodyPr/>
          <a:lstStyle/>
          <a:p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Model evaluation is a crucial phase in the customer churn prediction process, where we assess the performance, reliability, and generalizability of the trained machine learning models to ensure accurate and actionable predictions. </a:t>
            </a:r>
          </a:p>
          <a:p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By employing diverse evaluation metrics and techniques, we can effectively measure the model's predictive accuracy, robustness, and suitability for real-world applications.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101EAA-58B0-BCC0-6876-B7F2A1933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6637" y="3288428"/>
            <a:ext cx="3658062" cy="275293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41C1A14-C556-FB17-7585-70C4D5E646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100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65"/>
    </mc:Choice>
    <mc:Fallback>
      <p:transition spd="slow" advTm="28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3A0B8-9C52-CB96-D41D-294C8AF0E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819400"/>
            <a:ext cx="8596668" cy="822960"/>
          </a:xfrm>
        </p:spPr>
        <p:txBody>
          <a:bodyPr>
            <a:normAutofit/>
          </a:bodyPr>
          <a:lstStyle/>
          <a:p>
            <a:r>
              <a:rPr lang="en-IN" dirty="0"/>
              <a:t>							Thank You!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2246C9F-4A74-9613-5304-A328A699D8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09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70"/>
    </mc:Choice>
    <mc:Fallback>
      <p:transition spd="slow" advTm="5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682E4-5B48-BA47-8FAA-2A78BD095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B7D0C-B7B5-1993-960F-5E43D4710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40541"/>
            <a:ext cx="8596668" cy="4400821"/>
          </a:xfrm>
        </p:spPr>
        <p:txBody>
          <a:bodyPr/>
          <a:lstStyle/>
          <a:p>
            <a:r>
              <a:rPr lang="en-US" dirty="0"/>
              <a:t>Customer Churn: What is it?</a:t>
            </a:r>
          </a:p>
          <a:p>
            <a:pPr lvl="1"/>
            <a:r>
              <a:rPr lang="en-US" dirty="0"/>
              <a:t>Customer churn refers to the percentage of customers that stop using a company's product or service during a certain time frame.</a:t>
            </a:r>
          </a:p>
          <a:p>
            <a:pPr lvl="1"/>
            <a:r>
              <a:rPr lang="en-US" dirty="0"/>
              <a:t>It's a critical metric for businesses across industries as it directly impacts revenue and growth.</a:t>
            </a:r>
          </a:p>
          <a:p>
            <a:r>
              <a:rPr lang="en-US" dirty="0"/>
              <a:t>Why Predict Customer Churn?</a:t>
            </a:r>
          </a:p>
          <a:p>
            <a:pPr lvl="1"/>
            <a:r>
              <a:rPr lang="en-US" dirty="0"/>
              <a:t>Proactive Management: Identifying potential churners in advance allows businesses to take proactive measures to retain customers.</a:t>
            </a:r>
          </a:p>
          <a:p>
            <a:pPr lvl="1"/>
            <a:r>
              <a:rPr lang="en-US" dirty="0"/>
              <a:t>Resource Optimization: By focusing retention efforts on high-risk customers, businesses can optimize their resources more effectively.</a:t>
            </a:r>
          </a:p>
          <a:p>
            <a:pPr lvl="1"/>
            <a:r>
              <a:rPr lang="en-US" dirty="0"/>
              <a:t>Revenue Protection: Acquiring new customers is generally more expensive than retaining existing ones. Predicting churn helps in protecting the revenue stream.</a:t>
            </a: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A83F611-57F2-AA02-CB35-18AE498957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177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20"/>
    </mc:Choice>
    <mc:Fallback>
      <p:transition spd="slow" advTm="31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0905F-83AD-BC02-8926-719AFADC6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673E5-99CB-8D21-E804-CEA53E10D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141"/>
            <a:ext cx="8596668" cy="4553221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Understanding Our Dataset:</a:t>
            </a:r>
            <a:endParaRPr lang="en-IN" b="0" i="0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Source: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The dataset has been sourced from [Customer_Churn.csv].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Size: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The dataset consists of [7043] records with [20] features.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Features:</a:t>
            </a:r>
            <a:endParaRPr lang="en-IN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Demographic Information: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Gender,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SeniorCitizen</a:t>
            </a:r>
            <a:endParaRPr lang="en-IN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Service Subscriptions: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PhoneService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InternetService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MultipleLines</a:t>
            </a:r>
            <a:endParaRPr lang="en-IN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Service Add-ons: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OnlineSecurity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OnlineBackup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DeviceProtection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TechSupport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StreamingTV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StreamingMovies</a:t>
            </a:r>
            <a:endParaRPr lang="en-IN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Contract &amp; Billing: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Contract,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PaperlessBilling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PaymentMethod</a:t>
            </a:r>
            <a:endParaRPr lang="en-IN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Financials: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MonthlyCharges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TotalCharges</a:t>
            </a:r>
            <a:endParaRPr lang="en-IN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Target Variable: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Churn (Yes/No)</a:t>
            </a:r>
          </a:p>
          <a:p>
            <a:pPr algn="l"/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Data Types:</a:t>
            </a:r>
            <a:endParaRPr lang="en-IN" b="0" i="0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Numeric: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SeniorCitizen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tenure,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MonthlyCharges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TotalCharges</a:t>
            </a:r>
            <a:endParaRPr lang="en-IN" b="0" i="0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chemeClr val="tx1"/>
                </a:solidFill>
                <a:effectLst/>
                <a:latin typeface="+mj-lt"/>
              </a:rPr>
              <a:t>Categorical: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 Gender, Partner, Dependents,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PhoneService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MultipleLines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InternetService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OnlineSecurity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OnlineBackup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DeviceProtection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TechSupport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StreamingTV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StreamingMovies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Contract,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PaperlessBilling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+mj-lt"/>
              </a:rPr>
              <a:t>PaymentMethod</a:t>
            </a:r>
            <a:r>
              <a:rPr lang="en-IN" b="0" i="0" dirty="0">
                <a:solidFill>
                  <a:schemeClr val="tx1"/>
                </a:solidFill>
                <a:effectLst/>
                <a:latin typeface="+mj-lt"/>
              </a:rPr>
              <a:t>, Churn</a:t>
            </a:r>
          </a:p>
          <a:p>
            <a:endParaRPr lang="en-IN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611078D-5E6A-F578-8D49-E6A840CD86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458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20"/>
    </mc:Choice>
    <mc:Fallback>
      <p:transition spd="slow" advTm="64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C9C8B-15F3-035F-6C7F-A1F87BC19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 dirty="0"/>
            </a:br>
            <a:r>
              <a:rPr lang="en-IN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B0543-E86E-B0E6-2096-8A73CD7DB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Key Data Cleaning Processes: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Handling Missing Values: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Identified and addressed missing values, particularly in the '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TotalCharges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' column.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Applied techniques like imputation or removal to manage missing data appropriately.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Correcting Data Types: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Converted '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TotalCharges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' from object type to float to ensure consistency and enable numerical operations.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Addressing Inconsistent Entries: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Replaced 'No internet service' and 'No phone service' with 'No' in categorical columns for uniformity and clarity.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Converting Categorical to Numerical: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Transformed categorical variables ('Yes' and 'No') into numerical representations (1 and 0) for modeling compatibility.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81B309A-2B4F-6CCF-B00A-6EB88DF6D9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92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516"/>
    </mc:Choice>
    <mc:Fallback>
      <p:transition spd="slow" advTm="59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C64B3-5EF8-0C1A-F45E-2F44088F2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visualization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E37B61-D350-1375-FB7F-AB123294B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072" y="2219615"/>
            <a:ext cx="4265987" cy="33166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D1F15E-21B0-A707-9CB4-8ED46D3B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0797" y="2219615"/>
            <a:ext cx="4492970" cy="331667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06AF1E2-8F4D-39E3-7DC0-D9F2BA2408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189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91"/>
    </mc:Choice>
    <mc:Fallback>
      <p:transition spd="slow" advTm="40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7C8E5-033B-4F0B-97C6-95B577575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59CC9-D8F8-C889-4299-FA27B9976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80160"/>
            <a:ext cx="8596668" cy="4914900"/>
          </a:xfrm>
        </p:spPr>
        <p:txBody>
          <a:bodyPr>
            <a:normAutofit fontScale="7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+mj-lt"/>
              </a:rPr>
              <a:t>Handling Missing Values:</a:t>
            </a:r>
            <a:endParaRPr lang="en-US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Identified and addressed missing values in '</a:t>
            </a:r>
            <a:r>
              <a:rPr lang="en-US" b="0" i="0" dirty="0" err="1">
                <a:solidFill>
                  <a:schemeClr val="tx1"/>
                </a:solidFill>
                <a:effectLst/>
                <a:latin typeface="+mj-lt"/>
              </a:rPr>
              <a:t>TotalCharges</a:t>
            </a: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' by imputing with median values.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Ensured data completeness and accuracy for subsequent analysis.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+mj-lt"/>
              </a:rPr>
              <a:t>Encoding Categorical Variables:</a:t>
            </a:r>
            <a:endParaRPr lang="en-US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Converted categorical variables like 'gender', '</a:t>
            </a:r>
            <a:r>
              <a:rPr lang="en-US" b="0" i="0" dirty="0" err="1">
                <a:solidFill>
                  <a:schemeClr val="tx1"/>
                </a:solidFill>
                <a:effectLst/>
                <a:latin typeface="+mj-lt"/>
              </a:rPr>
              <a:t>SeniorCitizen</a:t>
            </a: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', 'Partner', 'Dependents', etc., into numerical format using one-hot encoding or label encoding.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Transformed categorical data into a format that can be easily interpreted by machine learning algorithms.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+mj-lt"/>
              </a:rPr>
              <a:t>Feature Scaling:</a:t>
            </a:r>
            <a:endParaRPr lang="en-US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Applied feature scaling techniques like Min-Max scaling or Standardization to normalize numerical features like 'tenure', '</a:t>
            </a:r>
            <a:r>
              <a:rPr lang="en-US" b="0" i="0" dirty="0" err="1">
                <a:solidFill>
                  <a:schemeClr val="tx1"/>
                </a:solidFill>
                <a:effectLst/>
                <a:latin typeface="+mj-lt"/>
              </a:rPr>
              <a:t>MonthlyCharges</a:t>
            </a: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', and '</a:t>
            </a:r>
            <a:r>
              <a:rPr lang="en-US" b="0" i="0" dirty="0" err="1">
                <a:solidFill>
                  <a:schemeClr val="tx1"/>
                </a:solidFill>
                <a:effectLst/>
                <a:latin typeface="+mj-lt"/>
              </a:rPr>
              <a:t>TotalCharges</a:t>
            </a: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'.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Ensured all features have a similar scale to prevent bias in model training.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+mj-lt"/>
              </a:rPr>
              <a:t>Feature Selection:</a:t>
            </a:r>
            <a:endParaRPr lang="en-US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Selected relevant features based on correlation analysis, feature importance, and domain knowledge.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Eliminated redundant or irrelevant features to improve model performance and interpretability.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+mj-lt"/>
              </a:rPr>
              <a:t>Data Splitting:</a:t>
            </a:r>
            <a:endParaRPr lang="en-US" b="0" i="0" dirty="0">
              <a:solidFill>
                <a:schemeClr val="tx1"/>
              </a:solidFill>
              <a:effectLst/>
              <a:latin typeface="+mj-lt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+mj-lt"/>
              </a:rPr>
              <a:t>Split the preprocessed data into training and testing sets using a stratified approach to maintain the class distribution (churned vs. non-churned customers).</a:t>
            </a:r>
          </a:p>
          <a:p>
            <a:endParaRPr lang="en-IN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52F9719-72E2-4FC7-D6EA-E97F40C899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990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004"/>
    </mc:Choice>
    <mc:Fallback>
      <p:transition spd="slow" advTm="106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2DF98-9F21-2200-DBF9-9FF2801B1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6760"/>
          </a:xfrm>
        </p:spPr>
        <p:txBody>
          <a:bodyPr/>
          <a:lstStyle/>
          <a:p>
            <a:r>
              <a:rPr lang="en-IN" dirty="0"/>
              <a:t>Exploratory Data Analysis (EDA)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1E44-4CFB-0D9B-FCB4-4BB1C7282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56361"/>
            <a:ext cx="8596668" cy="4685002"/>
          </a:xfrm>
        </p:spPr>
        <p:txBody>
          <a:bodyPr>
            <a:normAutofit fontScale="85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Data Distribution: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Analyzed the distribution of key numerical features like 'tenure', '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MonthlyCharges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', and '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TotalCharges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'.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Identified any skewness, outliers, or anomalies in the data distribution and addressed them appropriately.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Customer Churn Analysis: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Investigated the churn distribution across different categorical variables such as 'gender', '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SeniorCitizen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', 'Partner', 'Dependents', etc.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Explored the churn rate by segmenting the data based on various customer attributes to identify potential churn patterns or trends.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Correlation Analysis: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Conducted correlation analysis to identify relationships between numerical features and the target variable ('Churn').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Visualized correlation matrices and heatmaps to visualize the strength and direction of correlations between variables.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Data Visualization: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Created data visualizations including histograms to represent the data distribution, patterns, and relationships.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Utilized visualizations to highlight key insights, trends, and anomalies present in the data and to communicate findings effectively.</a:t>
            </a:r>
          </a:p>
          <a:p>
            <a:pPr marL="0" indent="0">
              <a:buNone/>
            </a:pP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DFF22B7-D1FE-3A40-A751-229CCADB0F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823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52"/>
    </mc:Choice>
    <mc:Fallback>
      <p:transition spd="slow" advTm="20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2FA6-54F7-06A0-61F4-C3DFF9987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08A40-74EB-1525-3920-A8B9FD6F2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0179"/>
            <a:ext cx="8596668" cy="4601183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ECECEC"/>
                </a:solidFill>
                <a:effectLst/>
                <a:latin typeface="Söhne"/>
              </a:rPr>
              <a:t>Feature Selection:</a:t>
            </a:r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Identified and selected relevant features or predictors that are most informative and impactful in predicting customer churn.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Conducted feature engineering to create new variables or transform existing ones to capture meaningful patterns and relationships in the data.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ECECEC"/>
                </a:solidFill>
                <a:effectLst/>
                <a:latin typeface="Söhne"/>
              </a:rPr>
              <a:t>Data Splitting:</a:t>
            </a:r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Split the dataset into training, validation, and test sets to train, tune, and evaluate the model's performance effectively.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Ensured a balanced distribution of churn and non-churn samples across the datasets to prevent class imbalance issues and biased model predictions.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1E6273C-7FA9-336F-5227-6D2ADAA1E4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0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92"/>
    </mc:Choice>
    <mc:Fallback>
      <p:transition spd="slow" advTm="49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1AEF9-E4DA-38AB-78A4-F4C087030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en-IN" dirty="0"/>
              <a:t>Model Building (Continue)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B90BE-0CAE-D97C-1CCA-055D71959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71601"/>
            <a:ext cx="8596668" cy="4669762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ECECEC"/>
                </a:solidFill>
                <a:effectLst/>
                <a:latin typeface="Söhne"/>
              </a:rPr>
              <a:t>Model Selection:</a:t>
            </a:r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Evaluated and selected appropriate machine learning algorithms or models suited for binary classification tasks, such as Logistic Regression, Random Forest, Gradient Boosting, etc.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Considered the model's complexity, interpretability, and performance metrics to choose the most suitable model for predicting customer churn.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ECECEC"/>
                </a:solidFill>
                <a:effectLst/>
                <a:latin typeface="Söhne"/>
              </a:rPr>
              <a:t>Model Training:</a:t>
            </a:r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Trained the selected machine learning models on the training dataset using optimized hyperparameters and cross-validation techniques to improve model generalization and robustness.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Monitored the model's training process and performance metrics to ensure convergence and avoid overfitting or underfitting issues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9608E70-3FF6-D1E2-487A-2482440BDB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74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931"/>
    </mc:Choice>
    <mc:Fallback>
      <p:transition spd="slow" advTm="609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102</TotalTime>
  <Words>960</Words>
  <Application>Microsoft Office PowerPoint</Application>
  <PresentationFormat>Widescreen</PresentationFormat>
  <Paragraphs>82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Söhne</vt:lpstr>
      <vt:lpstr>Trebuchet MS</vt:lpstr>
      <vt:lpstr>Wingdings 3</vt:lpstr>
      <vt:lpstr>Facet</vt:lpstr>
      <vt:lpstr>Customer Churn Prediction</vt:lpstr>
      <vt:lpstr>Introduction</vt:lpstr>
      <vt:lpstr>Data Overview</vt:lpstr>
      <vt:lpstr> Data cleaning</vt:lpstr>
      <vt:lpstr>Data visualization</vt:lpstr>
      <vt:lpstr>Data Preprocessing</vt:lpstr>
      <vt:lpstr>Exploratory Data Analysis (EDA)</vt:lpstr>
      <vt:lpstr>Model Building</vt:lpstr>
      <vt:lpstr>Model Building (Continue)</vt:lpstr>
      <vt:lpstr>Model Evaluation</vt:lpstr>
      <vt:lpstr>      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Churn Prediction</dc:title>
  <dc:creator>Dharma Bagadia</dc:creator>
  <cp:lastModifiedBy>Dharma Bagadia</cp:lastModifiedBy>
  <cp:revision>6</cp:revision>
  <dcterms:created xsi:type="dcterms:W3CDTF">2024-03-25T15:32:51Z</dcterms:created>
  <dcterms:modified xsi:type="dcterms:W3CDTF">2024-03-25T17:19:17Z</dcterms:modified>
</cp:coreProperties>
</file>

<file path=docProps/thumbnail.jpeg>
</file>